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66" r:id="rId15"/>
    <p:sldId id="267" r:id="rId16"/>
  </p:sldIdLst>
  <p:sldSz cx="18288000" cy="10287000"/>
  <p:notesSz cx="6858000" cy="9144000"/>
  <p:embeddedFontLst>
    <p:embeddedFont>
      <p:font typeface="Aileron Bold" panose="020B0604020202020204" charset="0"/>
      <p:regular r:id="rId17"/>
    </p:embeddedFont>
    <p:embeddedFont>
      <p:font typeface="Aileron Heavy" panose="020B0604020202020204" charset="0"/>
      <p:regular r:id="rId18"/>
    </p:embeddedFont>
    <p:embeddedFont>
      <p:font typeface="Aileron Ultra-Bold" panose="020B0604020202020204" charset="0"/>
      <p:regular r:id="rId19"/>
    </p:embeddedFont>
    <p:embeddedFont>
      <p:font typeface="Akzidenz-Grotesk Heavy" panose="020B0604020202020204" charset="0"/>
      <p:regular r:id="rId20"/>
    </p:embeddedFont>
    <p:embeddedFont>
      <p:font typeface="Barlow Condensed Heavy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Kitsch Display Bold" panose="020B0604020202020204" charset="0"/>
      <p:regular r:id="rId26"/>
    </p:embeddedFont>
    <p:embeddedFont>
      <p:font typeface="Playfair Display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9.svg"/><Relationship Id="rId7" Type="http://schemas.openxmlformats.org/officeDocument/2006/relationships/image" Target="../media/image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11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language_processing" TargetMode="External"/><Relationship Id="rId3" Type="http://schemas.openxmlformats.org/officeDocument/2006/relationships/image" Target="../media/image17.jpeg"/><Relationship Id="rId7" Type="http://schemas.openxmlformats.org/officeDocument/2006/relationships/hyperlink" Target="https://en.wikipedia.org/wiki/Model#Conceptual_model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achine_learning" TargetMode="External"/><Relationship Id="rId11" Type="http://schemas.openxmlformats.org/officeDocument/2006/relationships/hyperlink" Target="https://en.wikipedia.org/wiki/Self-supervised_learning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en.wikipedia.org/wiki/Language_model" TargetMode="External"/><Relationship Id="rId4" Type="http://schemas.openxmlformats.org/officeDocument/2006/relationships/image" Target="../media/image18.jpeg"/><Relationship Id="rId9" Type="http://schemas.openxmlformats.org/officeDocument/2006/relationships/hyperlink" Target="https://en.wikipedia.org/wiki/Generative_artificial_intellige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9.sv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56236" y="5778012"/>
            <a:ext cx="7816223" cy="4200920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2265" b="-226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69424" y="24368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82921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12214" y="-1059647"/>
            <a:ext cx="5304268" cy="5304268"/>
          </a:xfrm>
          <a:custGeom>
            <a:avLst/>
            <a:gdLst/>
            <a:ahLst/>
            <a:cxnLst/>
            <a:rect l="l" t="t" r="r" b="b"/>
            <a:pathLst>
              <a:path w="5304268" h="5304268">
                <a:moveTo>
                  <a:pt x="0" y="0"/>
                </a:moveTo>
                <a:lnTo>
                  <a:pt x="5304268" y="0"/>
                </a:lnTo>
                <a:lnTo>
                  <a:pt x="5304268" y="5304268"/>
                </a:lnTo>
                <a:lnTo>
                  <a:pt x="0" y="53042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66440" y="2016998"/>
            <a:ext cx="4165022" cy="129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4"/>
              </a:lnSpc>
            </a:pPr>
            <a:r>
              <a:rPr lang="en-US" sz="9499" b="1">
                <a:solidFill>
                  <a:srgbClr val="0E2F5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MoSA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6998" y="6035090"/>
            <a:ext cx="6524516" cy="184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728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Group 4</a:t>
            </a:r>
          </a:p>
          <a:p>
            <a:pPr algn="l">
              <a:lnSpc>
                <a:spcPts val="4884"/>
              </a:lnSpc>
            </a:pPr>
            <a:r>
              <a:rPr lang="en-US" sz="3728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CSI 5170 Machine Learning</a:t>
            </a:r>
          </a:p>
          <a:p>
            <a:pPr algn="l">
              <a:lnSpc>
                <a:spcPts val="4884"/>
              </a:lnSpc>
            </a:pPr>
            <a:r>
              <a:rPr lang="en-US" sz="3728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Prof: Sunny Raj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48951" y="3230209"/>
            <a:ext cx="8523893" cy="59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r>
              <a:rPr lang="en-US" sz="4400" b="1">
                <a:solidFill>
                  <a:srgbClr val="0E2F5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Mixture-of-Search-Agents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86998" y="4708145"/>
            <a:ext cx="15603675" cy="55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4112" b="1">
                <a:solidFill>
                  <a:srgbClr val="0E2F5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Multi-LLM Collaborative Search for Complex Problem Solving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480" y="8262303"/>
            <a:ext cx="7619325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By:</a:t>
            </a:r>
          </a:p>
          <a:p>
            <a:pPr algn="l">
              <a:lnSpc>
                <a:spcPts val="5240"/>
              </a:lnSpc>
            </a:pPr>
            <a:r>
              <a:rPr lang="en-US" sz="4000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Jaeson Booker</a:t>
            </a:r>
          </a:p>
          <a:p>
            <a:pPr algn="l">
              <a:lnSpc>
                <a:spcPts val="5240"/>
              </a:lnSpc>
            </a:pPr>
            <a:r>
              <a:rPr lang="en-US" sz="4000" b="1">
                <a:solidFill>
                  <a:srgbClr val="021828"/>
                </a:solidFill>
                <a:latin typeface="Kitsch Display Bold"/>
                <a:ea typeface="Kitsch Display Bold"/>
                <a:cs typeface="Kitsch Display Bold"/>
                <a:sym typeface="Kitsch Display Bold"/>
              </a:rPr>
              <a:t>Madhusudhan Swargam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4785" y="3762036"/>
            <a:ext cx="890951" cy="8909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0805367" y="4012618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43241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2840" y="887921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47106" y="2083532"/>
            <a:ext cx="18735106" cy="6558083"/>
          </a:xfrm>
          <a:custGeom>
            <a:avLst/>
            <a:gdLst/>
            <a:ahLst/>
            <a:cxnLst/>
            <a:rect l="l" t="t" r="r" b="b"/>
            <a:pathLst>
              <a:path w="18735106" h="6558083">
                <a:moveTo>
                  <a:pt x="0" y="0"/>
                </a:moveTo>
                <a:lnTo>
                  <a:pt x="18735106" y="0"/>
                </a:lnTo>
                <a:lnTo>
                  <a:pt x="18735106" y="6558083"/>
                </a:lnTo>
                <a:lnTo>
                  <a:pt x="0" y="6558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42873" y="876300"/>
            <a:ext cx="7838517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Algorithm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1744" y="2018366"/>
            <a:ext cx="5228164" cy="1299505"/>
            <a:chOff x="0" y="0"/>
            <a:chExt cx="1376965" cy="342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965" cy="342256"/>
            </a:xfrm>
            <a:custGeom>
              <a:avLst/>
              <a:gdLst/>
              <a:ahLst/>
              <a:cxnLst/>
              <a:rect l="l" t="t" r="r" b="b"/>
              <a:pathLst>
                <a:path w="1376965" h="342256">
                  <a:moveTo>
                    <a:pt x="75521" y="0"/>
                  </a:moveTo>
                  <a:lnTo>
                    <a:pt x="1301444" y="0"/>
                  </a:lnTo>
                  <a:cubicBezTo>
                    <a:pt x="1343153" y="0"/>
                    <a:pt x="1376965" y="33812"/>
                    <a:pt x="1376965" y="75521"/>
                  </a:cubicBezTo>
                  <a:lnTo>
                    <a:pt x="1376965" y="266735"/>
                  </a:lnTo>
                  <a:cubicBezTo>
                    <a:pt x="1376965" y="308444"/>
                    <a:pt x="1343153" y="342256"/>
                    <a:pt x="1301444" y="342256"/>
                  </a:cubicBezTo>
                  <a:lnTo>
                    <a:pt x="75521" y="342256"/>
                  </a:lnTo>
                  <a:cubicBezTo>
                    <a:pt x="33812" y="342256"/>
                    <a:pt x="0" y="308444"/>
                    <a:pt x="0" y="266735"/>
                  </a:cubicBezTo>
                  <a:lnTo>
                    <a:pt x="0" y="75521"/>
                  </a:lnTo>
                  <a:cubicBezTo>
                    <a:pt x="0" y="33812"/>
                    <a:pt x="33812" y="0"/>
                    <a:pt x="7552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6965" cy="38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10024" y="1028700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46066" y="1358520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88044" y="885825"/>
            <a:ext cx="9156556" cy="829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Work Results MATH500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21041" y="2157726"/>
            <a:ext cx="3529570" cy="154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what is the lowest common multiple of 6, 10 and 15. </a:t>
            </a:r>
          </a:p>
          <a:p>
            <a:pPr algn="ctr">
              <a:lnSpc>
                <a:spcPts val="3080"/>
              </a:lnSpc>
            </a:pPr>
            <a:endParaRPr lang="en-US" sz="2200" b="1" dirty="0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815469" y="3892544"/>
            <a:ext cx="7462652" cy="1742388"/>
            <a:chOff x="0" y="0"/>
            <a:chExt cx="9950203" cy="232318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950203" cy="2323183"/>
              <a:chOff x="0" y="0"/>
              <a:chExt cx="1222878" cy="28551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22878" cy="285519"/>
              </a:xfrm>
              <a:custGeom>
                <a:avLst/>
                <a:gdLst/>
                <a:ahLst/>
                <a:cxnLst/>
                <a:rect l="l" t="t" r="r" b="b"/>
                <a:pathLst>
                  <a:path w="1222878" h="285519">
                    <a:moveTo>
                      <a:pt x="31681" y="0"/>
                    </a:moveTo>
                    <a:lnTo>
                      <a:pt x="1191197" y="0"/>
                    </a:lnTo>
                    <a:cubicBezTo>
                      <a:pt x="1199599" y="0"/>
                      <a:pt x="1207657" y="3338"/>
                      <a:pt x="1213599" y="9279"/>
                    </a:cubicBezTo>
                    <a:cubicBezTo>
                      <a:pt x="1219540" y="15220"/>
                      <a:pt x="1222878" y="23278"/>
                      <a:pt x="1222878" y="31681"/>
                    </a:cubicBezTo>
                    <a:lnTo>
                      <a:pt x="1222878" y="253838"/>
                    </a:lnTo>
                    <a:cubicBezTo>
                      <a:pt x="1222878" y="262240"/>
                      <a:pt x="1219540" y="270298"/>
                      <a:pt x="1213599" y="276240"/>
                    </a:cubicBezTo>
                    <a:cubicBezTo>
                      <a:pt x="1207657" y="282181"/>
                      <a:pt x="1199599" y="285519"/>
                      <a:pt x="1191197" y="285519"/>
                    </a:cubicBezTo>
                    <a:lnTo>
                      <a:pt x="31681" y="285519"/>
                    </a:lnTo>
                    <a:cubicBezTo>
                      <a:pt x="23278" y="285519"/>
                      <a:pt x="15220" y="282181"/>
                      <a:pt x="9279" y="276240"/>
                    </a:cubicBezTo>
                    <a:cubicBezTo>
                      <a:pt x="3338" y="270298"/>
                      <a:pt x="0" y="262240"/>
                      <a:pt x="0" y="253838"/>
                    </a:cubicBezTo>
                    <a:lnTo>
                      <a:pt x="0" y="31681"/>
                    </a:lnTo>
                    <a:cubicBezTo>
                      <a:pt x="0" y="23278"/>
                      <a:pt x="3338" y="15220"/>
                      <a:pt x="9279" y="9279"/>
                    </a:cubicBezTo>
                    <a:cubicBezTo>
                      <a:pt x="15220" y="3338"/>
                      <a:pt x="23278" y="0"/>
                      <a:pt x="31681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222878" cy="333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67693" y="583355"/>
              <a:ext cx="8414816" cy="1108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414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Aggregated(The least common multiple (LCM) of 6, 10, and 15 is 30.)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217208" y="5951283"/>
            <a:ext cx="5228164" cy="1299505"/>
            <a:chOff x="0" y="0"/>
            <a:chExt cx="1376965" cy="3422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6965" cy="342256"/>
            </a:xfrm>
            <a:custGeom>
              <a:avLst/>
              <a:gdLst/>
              <a:ahLst/>
              <a:cxnLst/>
              <a:rect l="l" t="t" r="r" b="b"/>
              <a:pathLst>
                <a:path w="1376965" h="342256">
                  <a:moveTo>
                    <a:pt x="75521" y="0"/>
                  </a:moveTo>
                  <a:lnTo>
                    <a:pt x="1301444" y="0"/>
                  </a:lnTo>
                  <a:cubicBezTo>
                    <a:pt x="1343153" y="0"/>
                    <a:pt x="1376965" y="33812"/>
                    <a:pt x="1376965" y="75521"/>
                  </a:cubicBezTo>
                  <a:lnTo>
                    <a:pt x="1376965" y="266735"/>
                  </a:lnTo>
                  <a:cubicBezTo>
                    <a:pt x="1376965" y="308444"/>
                    <a:pt x="1343153" y="342256"/>
                    <a:pt x="1301444" y="342256"/>
                  </a:cubicBezTo>
                  <a:lnTo>
                    <a:pt x="75521" y="342256"/>
                  </a:lnTo>
                  <a:cubicBezTo>
                    <a:pt x="33812" y="342256"/>
                    <a:pt x="0" y="308444"/>
                    <a:pt x="0" y="266735"/>
                  </a:cubicBezTo>
                  <a:lnTo>
                    <a:pt x="0" y="75521"/>
                  </a:lnTo>
                  <a:cubicBezTo>
                    <a:pt x="0" y="33812"/>
                    <a:pt x="33812" y="0"/>
                    <a:pt x="7552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76965" cy="38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066505" y="6090643"/>
            <a:ext cx="3529570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Calculate the time from 10:55am to 3:05pm.</a:t>
            </a:r>
          </a:p>
          <a:p>
            <a:pPr algn="ctr">
              <a:lnSpc>
                <a:spcPts val="3080"/>
              </a:lnSpc>
            </a:pPr>
            <a:endParaRPr lang="en-US" sz="2200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815469" y="7567140"/>
            <a:ext cx="8779015" cy="2171013"/>
            <a:chOff x="0" y="0"/>
            <a:chExt cx="11705353" cy="289468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705353" cy="2894683"/>
              <a:chOff x="0" y="0"/>
              <a:chExt cx="1438585" cy="35575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38585" cy="355756"/>
              </a:xfrm>
              <a:custGeom>
                <a:avLst/>
                <a:gdLst/>
                <a:ahLst/>
                <a:cxnLst/>
                <a:rect l="l" t="t" r="r" b="b"/>
                <a:pathLst>
                  <a:path w="1438585" h="355756">
                    <a:moveTo>
                      <a:pt x="26930" y="0"/>
                    </a:moveTo>
                    <a:lnTo>
                      <a:pt x="1411655" y="0"/>
                    </a:lnTo>
                    <a:cubicBezTo>
                      <a:pt x="1426528" y="0"/>
                      <a:pt x="1438585" y="12057"/>
                      <a:pt x="1438585" y="26930"/>
                    </a:cubicBezTo>
                    <a:lnTo>
                      <a:pt x="1438585" y="328826"/>
                    </a:lnTo>
                    <a:cubicBezTo>
                      <a:pt x="1438585" y="343699"/>
                      <a:pt x="1426528" y="355756"/>
                      <a:pt x="1411655" y="355756"/>
                    </a:cubicBezTo>
                    <a:lnTo>
                      <a:pt x="26930" y="355756"/>
                    </a:lnTo>
                    <a:cubicBezTo>
                      <a:pt x="12057" y="355756"/>
                      <a:pt x="0" y="343699"/>
                      <a:pt x="0" y="328826"/>
                    </a:cubicBezTo>
                    <a:lnTo>
                      <a:pt x="0" y="26930"/>
                    </a:lnTo>
                    <a:cubicBezTo>
                      <a:pt x="0" y="12057"/>
                      <a:pt x="12057" y="0"/>
                      <a:pt x="26930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438585" cy="4033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03109" y="583355"/>
              <a:ext cx="9899134" cy="1680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414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How many hours are between 10:55am and 3:05pm? Aggregated(The difference is 4 hours and 90 minutes. (In hours only: 4 hours))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1744" y="2018366"/>
            <a:ext cx="5228164" cy="1299505"/>
            <a:chOff x="0" y="0"/>
            <a:chExt cx="1376965" cy="342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965" cy="342256"/>
            </a:xfrm>
            <a:custGeom>
              <a:avLst/>
              <a:gdLst/>
              <a:ahLst/>
              <a:cxnLst/>
              <a:rect l="l" t="t" r="r" b="b"/>
              <a:pathLst>
                <a:path w="1376965" h="342256">
                  <a:moveTo>
                    <a:pt x="75521" y="0"/>
                  </a:moveTo>
                  <a:lnTo>
                    <a:pt x="1301444" y="0"/>
                  </a:lnTo>
                  <a:cubicBezTo>
                    <a:pt x="1343153" y="0"/>
                    <a:pt x="1376965" y="33812"/>
                    <a:pt x="1376965" y="75521"/>
                  </a:cubicBezTo>
                  <a:lnTo>
                    <a:pt x="1376965" y="266735"/>
                  </a:lnTo>
                  <a:cubicBezTo>
                    <a:pt x="1376965" y="308444"/>
                    <a:pt x="1343153" y="342256"/>
                    <a:pt x="1301444" y="342256"/>
                  </a:cubicBezTo>
                  <a:lnTo>
                    <a:pt x="75521" y="342256"/>
                  </a:lnTo>
                  <a:cubicBezTo>
                    <a:pt x="33812" y="342256"/>
                    <a:pt x="0" y="308444"/>
                    <a:pt x="0" y="266735"/>
                  </a:cubicBezTo>
                  <a:lnTo>
                    <a:pt x="0" y="75521"/>
                  </a:lnTo>
                  <a:cubicBezTo>
                    <a:pt x="0" y="33812"/>
                    <a:pt x="33812" y="0"/>
                    <a:pt x="7552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6965" cy="38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10024" y="1028700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46066" y="1358520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88043" y="885825"/>
            <a:ext cx="11049593" cy="829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Work Results: </a:t>
            </a:r>
            <a:r>
              <a:rPr lang="en-US" sz="5299" b="1" dirty="0">
                <a:solidFill>
                  <a:srgbClr val="0E2F5F"/>
                </a:solidFill>
                <a:latin typeface="Akzidenz-Grotesk Heavy"/>
              </a:rPr>
              <a:t>STRATEGYQA</a:t>
            </a:r>
            <a:endParaRPr lang="en-US" sz="5299" b="1" dirty="0">
              <a:solidFill>
                <a:srgbClr val="0E2F5F"/>
              </a:solidFill>
              <a:latin typeface="Akzidenz-Grotesk Heavy"/>
              <a:sym typeface="Akzidenz-Grotesk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21041" y="2157726"/>
            <a:ext cx="3529570" cy="11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Do alpine skiers use a technique named for a vehicle?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815469" y="3892544"/>
            <a:ext cx="7462652" cy="1742388"/>
            <a:chOff x="0" y="0"/>
            <a:chExt cx="9950203" cy="232318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950203" cy="2323183"/>
              <a:chOff x="0" y="0"/>
              <a:chExt cx="1222878" cy="28551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22878" cy="285519"/>
              </a:xfrm>
              <a:custGeom>
                <a:avLst/>
                <a:gdLst/>
                <a:ahLst/>
                <a:cxnLst/>
                <a:rect l="l" t="t" r="r" b="b"/>
                <a:pathLst>
                  <a:path w="1222878" h="285519">
                    <a:moveTo>
                      <a:pt x="31681" y="0"/>
                    </a:moveTo>
                    <a:lnTo>
                      <a:pt x="1191197" y="0"/>
                    </a:lnTo>
                    <a:cubicBezTo>
                      <a:pt x="1199599" y="0"/>
                      <a:pt x="1207657" y="3338"/>
                      <a:pt x="1213599" y="9279"/>
                    </a:cubicBezTo>
                    <a:cubicBezTo>
                      <a:pt x="1219540" y="15220"/>
                      <a:pt x="1222878" y="23278"/>
                      <a:pt x="1222878" y="31681"/>
                    </a:cubicBezTo>
                    <a:lnTo>
                      <a:pt x="1222878" y="253838"/>
                    </a:lnTo>
                    <a:cubicBezTo>
                      <a:pt x="1222878" y="262240"/>
                      <a:pt x="1219540" y="270298"/>
                      <a:pt x="1213599" y="276240"/>
                    </a:cubicBezTo>
                    <a:cubicBezTo>
                      <a:pt x="1207657" y="282181"/>
                      <a:pt x="1199599" y="285519"/>
                      <a:pt x="1191197" y="285519"/>
                    </a:cubicBezTo>
                    <a:lnTo>
                      <a:pt x="31681" y="285519"/>
                    </a:lnTo>
                    <a:cubicBezTo>
                      <a:pt x="23278" y="285519"/>
                      <a:pt x="15220" y="282181"/>
                      <a:pt x="9279" y="276240"/>
                    </a:cubicBezTo>
                    <a:cubicBezTo>
                      <a:pt x="3338" y="270298"/>
                      <a:pt x="0" y="262240"/>
                      <a:pt x="0" y="253838"/>
                    </a:cubicBezTo>
                    <a:lnTo>
                      <a:pt x="0" y="31681"/>
                    </a:lnTo>
                    <a:cubicBezTo>
                      <a:pt x="0" y="23278"/>
                      <a:pt x="3338" y="15220"/>
                      <a:pt x="9279" y="9279"/>
                    </a:cubicBezTo>
                    <a:cubicBezTo>
                      <a:pt x="15220" y="3338"/>
                      <a:pt x="23278" y="0"/>
                      <a:pt x="31681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222878" cy="333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67693" y="583354"/>
              <a:ext cx="8414816" cy="530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41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" S ki </a:t>
              </a:r>
              <a:r>
                <a:rPr lang="en-US" sz="2414" b="1" dirty="0" err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ers</a:t>
              </a:r>
              <a:r>
                <a:rPr lang="en-US" sz="241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use  the  ' P or </a:t>
              </a:r>
              <a:r>
                <a:rPr lang="en-US" sz="2414" b="1" dirty="0" err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sche</a:t>
              </a:r>
              <a:r>
                <a:rPr lang="en-US" sz="241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'  technique ."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217208" y="5951283"/>
            <a:ext cx="5228164" cy="1299505"/>
            <a:chOff x="0" y="0"/>
            <a:chExt cx="1376965" cy="3422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6965" cy="342256"/>
            </a:xfrm>
            <a:custGeom>
              <a:avLst/>
              <a:gdLst/>
              <a:ahLst/>
              <a:cxnLst/>
              <a:rect l="l" t="t" r="r" b="b"/>
              <a:pathLst>
                <a:path w="1376965" h="342256">
                  <a:moveTo>
                    <a:pt x="75521" y="0"/>
                  </a:moveTo>
                  <a:lnTo>
                    <a:pt x="1301444" y="0"/>
                  </a:lnTo>
                  <a:cubicBezTo>
                    <a:pt x="1343153" y="0"/>
                    <a:pt x="1376965" y="33812"/>
                    <a:pt x="1376965" y="75521"/>
                  </a:cubicBezTo>
                  <a:lnTo>
                    <a:pt x="1376965" y="266735"/>
                  </a:lnTo>
                  <a:cubicBezTo>
                    <a:pt x="1376965" y="308444"/>
                    <a:pt x="1343153" y="342256"/>
                    <a:pt x="1301444" y="342256"/>
                  </a:cubicBezTo>
                  <a:lnTo>
                    <a:pt x="75521" y="342256"/>
                  </a:lnTo>
                  <a:cubicBezTo>
                    <a:pt x="33812" y="342256"/>
                    <a:pt x="0" y="308444"/>
                    <a:pt x="0" y="266735"/>
                  </a:cubicBezTo>
                  <a:lnTo>
                    <a:pt x="0" y="75521"/>
                  </a:lnTo>
                  <a:cubicBezTo>
                    <a:pt x="0" y="33812"/>
                    <a:pt x="33812" y="0"/>
                    <a:pt x="7552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76965" cy="38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066505" y="6090643"/>
            <a:ext cx="3529570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Is Monday the enemy of a cat?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815469" y="7567140"/>
            <a:ext cx="8779015" cy="2171013"/>
            <a:chOff x="0" y="0"/>
            <a:chExt cx="11705353" cy="289468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705353" cy="2894683"/>
              <a:chOff x="0" y="0"/>
              <a:chExt cx="1438585" cy="35575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38585" cy="355756"/>
              </a:xfrm>
              <a:custGeom>
                <a:avLst/>
                <a:gdLst/>
                <a:ahLst/>
                <a:cxnLst/>
                <a:rect l="l" t="t" r="r" b="b"/>
                <a:pathLst>
                  <a:path w="1438585" h="355756">
                    <a:moveTo>
                      <a:pt x="26930" y="0"/>
                    </a:moveTo>
                    <a:lnTo>
                      <a:pt x="1411655" y="0"/>
                    </a:lnTo>
                    <a:cubicBezTo>
                      <a:pt x="1426528" y="0"/>
                      <a:pt x="1438585" y="12057"/>
                      <a:pt x="1438585" y="26930"/>
                    </a:cubicBezTo>
                    <a:lnTo>
                      <a:pt x="1438585" y="328826"/>
                    </a:lnTo>
                    <a:cubicBezTo>
                      <a:pt x="1438585" y="343699"/>
                      <a:pt x="1426528" y="355756"/>
                      <a:pt x="1411655" y="355756"/>
                    </a:cubicBezTo>
                    <a:lnTo>
                      <a:pt x="26930" y="355756"/>
                    </a:lnTo>
                    <a:cubicBezTo>
                      <a:pt x="12057" y="355756"/>
                      <a:pt x="0" y="343699"/>
                      <a:pt x="0" y="328826"/>
                    </a:cubicBezTo>
                    <a:lnTo>
                      <a:pt x="0" y="26930"/>
                    </a:lnTo>
                    <a:cubicBezTo>
                      <a:pt x="0" y="12057"/>
                      <a:pt x="12057" y="0"/>
                      <a:pt x="26930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438585" cy="4033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03109" y="583354"/>
              <a:ext cx="9899134" cy="111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80"/>
                </a:lnSpc>
              </a:pPr>
              <a:r>
                <a:rPr lang="en-US" sz="241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No logical connection exists between Monday and a cat's well-being.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4977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88044" y="885825"/>
            <a:ext cx="6843405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Work Results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66505" y="6090643"/>
            <a:ext cx="3529570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Calculate the time from 10:55am to 3:05pm.</a:t>
            </a:r>
          </a:p>
          <a:p>
            <a:pPr algn="ctr">
              <a:lnSpc>
                <a:spcPts val="3080"/>
              </a:lnSpc>
            </a:pPr>
            <a:endParaRPr lang="en-US" sz="2200" b="1" dirty="0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1DB66-C1A3-453A-ACB5-49F6A084CFE3}"/>
              </a:ext>
            </a:extLst>
          </p:cNvPr>
          <p:cNvSpPr txBox="1"/>
          <p:nvPr/>
        </p:nvSpPr>
        <p:spPr>
          <a:xfrm>
            <a:off x="3379594" y="2425769"/>
            <a:ext cx="12747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. The Results from the paper for</a:t>
            </a:r>
          </a:p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	MATH  - 56.64</a:t>
            </a:r>
          </a:p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	STRATEGYQA – 76.42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05163-8F22-47B3-A862-C123A493BFC7}"/>
              </a:ext>
            </a:extLst>
          </p:cNvPr>
          <p:cNvSpPr txBox="1"/>
          <p:nvPr/>
        </p:nvSpPr>
        <p:spPr>
          <a:xfrm>
            <a:off x="3379594" y="4886440"/>
            <a:ext cx="12800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. The Results from the Team work for</a:t>
            </a:r>
          </a:p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	MATH  - 50</a:t>
            </a:r>
          </a:p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	STRATEGYQA – 76.4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FF791-87A2-47E5-8AC3-EF4CAE76029C}"/>
              </a:ext>
            </a:extLst>
          </p:cNvPr>
          <p:cNvSpPr txBox="1"/>
          <p:nvPr/>
        </p:nvSpPr>
        <p:spPr>
          <a:xfrm>
            <a:off x="3411150" y="7305440"/>
            <a:ext cx="1280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E2F5F"/>
                </a:solidFill>
                <a:latin typeface="Aileron Ultra-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82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466" y="1028700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08476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55324" y="3099455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167033" y="4014636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22269" y="4795680"/>
            <a:ext cx="1043461" cy="695641"/>
          </a:xfrm>
          <a:custGeom>
            <a:avLst/>
            <a:gdLst/>
            <a:ahLst/>
            <a:cxnLst/>
            <a:rect l="l" t="t" r="r" b="b"/>
            <a:pathLst>
              <a:path w="1043461" h="695641">
                <a:moveTo>
                  <a:pt x="0" y="0"/>
                </a:moveTo>
                <a:lnTo>
                  <a:pt x="1043462" y="0"/>
                </a:lnTo>
                <a:lnTo>
                  <a:pt x="1043462" y="695640"/>
                </a:lnTo>
                <a:lnTo>
                  <a:pt x="0" y="69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67033" y="6359328"/>
            <a:ext cx="8121706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E2F5F"/>
                </a:solidFill>
                <a:latin typeface="Aileron Ultra-Bold"/>
              </a:rPr>
              <a:t>Similarity score to paper results :</a:t>
            </a:r>
            <a:br>
              <a:rPr lang="en-US" sz="2800" dirty="0">
                <a:solidFill>
                  <a:srgbClr val="0E2F5F"/>
                </a:solidFill>
                <a:latin typeface="Aileron Ultra-Bold"/>
              </a:rPr>
            </a:br>
            <a:r>
              <a:rPr lang="en-US" sz="2800" dirty="0">
                <a:solidFill>
                  <a:srgbClr val="0E2F5F"/>
                </a:solidFill>
                <a:latin typeface="Aileron Ultra-Bold"/>
              </a:rPr>
              <a:t>	MATH  - 88%</a:t>
            </a:r>
          </a:p>
          <a:p>
            <a:r>
              <a:rPr lang="en-US" sz="2800" dirty="0">
                <a:solidFill>
                  <a:srgbClr val="0E2F5F"/>
                </a:solidFill>
                <a:latin typeface="Aileron Ultra-Bold"/>
              </a:rPr>
              <a:t>	STRATEGYQA – 99%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7033" y="4972050"/>
            <a:ext cx="5430398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4"/>
              </a:lnSpc>
              <a:spcBef>
                <a:spcPct val="0"/>
              </a:spcBef>
            </a:pPr>
            <a:r>
              <a:rPr lang="en-US" sz="64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2021" y="424910"/>
            <a:ext cx="7911586" cy="791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0153" r="-2015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678843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08191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8327" y="7453986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31524" y="7665975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58327" y="4354070"/>
            <a:ext cx="8706184" cy="232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Large language models (LLMs) often struggle with complex reasoning tasks due to their limitations in addressing the vast reasoning space and inherent ambiguities of natural language. We propose the Mixture-of-Search-Agents (MOSA) paradigm, a novel approach leveraging the collective expertise of multiple LLMs to enhance search-based reasoning.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8327" y="3136568"/>
            <a:ext cx="4904983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48190"/>
            <a:ext cx="1043351" cy="1043351"/>
            <a:chOff x="0" y="0"/>
            <a:chExt cx="274792" cy="274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981569"/>
            <a:ext cx="1043351" cy="1043351"/>
            <a:chOff x="0" y="0"/>
            <a:chExt cx="274792" cy="274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214949"/>
            <a:ext cx="1043351" cy="1043351"/>
            <a:chOff x="0" y="0"/>
            <a:chExt cx="274792" cy="274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5979853"/>
            <a:ext cx="8734265" cy="3511797"/>
            <a:chOff x="0" y="0"/>
            <a:chExt cx="1352516" cy="5438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52516" cy="543808"/>
            </a:xfrm>
            <a:custGeom>
              <a:avLst/>
              <a:gdLst/>
              <a:ahLst/>
              <a:cxnLst/>
              <a:rect l="l" t="t" r="r" b="b"/>
              <a:pathLst>
                <a:path w="1352516" h="543808">
                  <a:moveTo>
                    <a:pt x="14182" y="0"/>
                  </a:moveTo>
                  <a:lnTo>
                    <a:pt x="1338334" y="0"/>
                  </a:lnTo>
                  <a:cubicBezTo>
                    <a:pt x="1346166" y="0"/>
                    <a:pt x="1352516" y="6350"/>
                    <a:pt x="1352516" y="14182"/>
                  </a:cubicBezTo>
                  <a:lnTo>
                    <a:pt x="1352516" y="529626"/>
                  </a:lnTo>
                  <a:cubicBezTo>
                    <a:pt x="1352516" y="533387"/>
                    <a:pt x="1351022" y="536994"/>
                    <a:pt x="1348362" y="539654"/>
                  </a:cubicBezTo>
                  <a:cubicBezTo>
                    <a:pt x="1345703" y="542314"/>
                    <a:pt x="1342095" y="543808"/>
                    <a:pt x="1338334" y="543808"/>
                  </a:cubicBezTo>
                  <a:lnTo>
                    <a:pt x="14182" y="543808"/>
                  </a:lnTo>
                  <a:cubicBezTo>
                    <a:pt x="6350" y="543808"/>
                    <a:pt x="0" y="537458"/>
                    <a:pt x="0" y="529626"/>
                  </a:cubicBezTo>
                  <a:lnTo>
                    <a:pt x="0" y="14182"/>
                  </a:lnTo>
                  <a:cubicBezTo>
                    <a:pt x="0" y="10421"/>
                    <a:pt x="1494" y="6814"/>
                    <a:pt x="4154" y="4154"/>
                  </a:cubicBezTo>
                  <a:cubicBezTo>
                    <a:pt x="6814" y="1494"/>
                    <a:pt x="10421" y="0"/>
                    <a:pt x="14182" y="0"/>
                  </a:cubicBezTo>
                  <a:close/>
                </a:path>
              </a:pathLst>
            </a:custGeom>
            <a:blipFill>
              <a:blip r:embed="rId2"/>
              <a:stretch>
                <a:fillRect t="-43267" b="-43267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53728" y="5979853"/>
            <a:ext cx="793295" cy="674301"/>
          </a:xfrm>
          <a:custGeom>
            <a:avLst/>
            <a:gdLst/>
            <a:ahLst/>
            <a:cxnLst/>
            <a:rect l="l" t="t" r="r" b="b"/>
            <a:pathLst>
              <a:path w="793295" h="674301">
                <a:moveTo>
                  <a:pt x="0" y="0"/>
                </a:moveTo>
                <a:lnTo>
                  <a:pt x="793295" y="0"/>
                </a:lnTo>
                <a:lnTo>
                  <a:pt x="793295" y="674301"/>
                </a:lnTo>
                <a:lnTo>
                  <a:pt x="0" y="67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8264" y="7182144"/>
            <a:ext cx="593968" cy="642203"/>
          </a:xfrm>
          <a:custGeom>
            <a:avLst/>
            <a:gdLst/>
            <a:ahLst/>
            <a:cxnLst/>
            <a:rect l="l" t="t" r="r" b="b"/>
            <a:pathLst>
              <a:path w="593968" h="642203">
                <a:moveTo>
                  <a:pt x="0" y="0"/>
                </a:moveTo>
                <a:lnTo>
                  <a:pt x="593968" y="0"/>
                </a:lnTo>
                <a:lnTo>
                  <a:pt x="593968" y="642203"/>
                </a:lnTo>
                <a:lnTo>
                  <a:pt x="0" y="64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21" r="-2482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8388804"/>
            <a:ext cx="1043461" cy="695641"/>
          </a:xfrm>
          <a:custGeom>
            <a:avLst/>
            <a:gdLst/>
            <a:ahLst/>
            <a:cxnLst/>
            <a:rect l="l" t="t" r="r" b="b"/>
            <a:pathLst>
              <a:path w="1043461" h="695641">
                <a:moveTo>
                  <a:pt x="0" y="0"/>
                </a:moveTo>
                <a:lnTo>
                  <a:pt x="1043461" y="0"/>
                </a:lnTo>
                <a:lnTo>
                  <a:pt x="1043461" y="695641"/>
                </a:lnTo>
                <a:lnTo>
                  <a:pt x="0" y="695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895350"/>
            <a:ext cx="7075535" cy="163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7"/>
              </a:lnSpc>
            </a:pPr>
            <a:r>
              <a:rPr lang="en-US" sz="51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LLM - </a:t>
            </a:r>
          </a:p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Large Language Models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556145"/>
            <a:ext cx="12368312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 large language model (LLM) is a type of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6" tooltip="https://en.wikipedia.org/wiki/Machine_learning"/>
              </a:rPr>
              <a:t>machine learning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7" tooltip="https://en.wikipedia.org/wiki/Model#Conceptual_model"/>
              </a:rPr>
              <a:t>model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designed for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8" tooltip="https://en.wikipedia.org/wiki/Natural_language_processing"/>
              </a:rPr>
              <a:t>natural language processing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tasks such as language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9" tooltip="https://en.wikipedia.org/wiki/Generative_artificial_intelligence"/>
              </a:rPr>
              <a:t>generation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. LLMs are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10" tooltip="https://en.wikipedia.org/wiki/Language_model"/>
              </a:rPr>
              <a:t>language models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with many parameters, and are trained with </a:t>
            </a:r>
            <a:r>
              <a:rPr lang="en-US" sz="2200" b="1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  <a:hlinkClick r:id="rId11" tooltip="https://en.wikipedia.org/wiki/Self-supervised_learning"/>
              </a:rPr>
              <a:t>self-supervised learning</a:t>
            </a: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on a vast amount of text.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59584" y="5932228"/>
            <a:ext cx="512294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Large language models (LLMs) are deep learning algorithms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59584" y="6970922"/>
            <a:ext cx="5122943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Recognize, summarize, translate, predict, and generate content using very large datasets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9584" y="8204301"/>
            <a:ext cx="5122943" cy="32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endParaRPr lang="en-US" sz="2000" b="1" dirty="0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5239879" y="-265749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3F8D894A-5F12-4FD6-98A4-98C6D1E88624}"/>
              </a:ext>
            </a:extLst>
          </p:cNvPr>
          <p:cNvSpPr txBox="1"/>
          <p:nvPr/>
        </p:nvSpPr>
        <p:spPr>
          <a:xfrm>
            <a:off x="2459474" y="8214949"/>
            <a:ext cx="5465326" cy="140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largest and most capable LLMs are generative pretrained transformers (GPTs). Modern models can be fine-tuned for specific tasks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10912" y="5064087"/>
            <a:ext cx="5060185" cy="665701"/>
            <a:chOff x="0" y="0"/>
            <a:chExt cx="133272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5172075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908" y="6005026"/>
            <a:ext cx="5060185" cy="1998158"/>
            <a:chOff x="0" y="0"/>
            <a:chExt cx="1332724" cy="52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6005026"/>
            <a:ext cx="5060185" cy="1998158"/>
            <a:chOff x="0" y="0"/>
            <a:chExt cx="1332724" cy="5262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203111" y="588580"/>
            <a:ext cx="7881777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LLM Working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9020" y="5286503"/>
            <a:ext cx="48803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 Training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3521" y="5286503"/>
            <a:ext cx="4331066" cy="78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Encoders</a:t>
            </a:r>
          </a:p>
          <a:p>
            <a:pPr algn="ctr">
              <a:lnSpc>
                <a:spcPts val="3220"/>
              </a:lnSpc>
            </a:pPr>
            <a:endParaRPr lang="en-US" sz="2300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84889" y="6453293"/>
            <a:ext cx="3288638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Fine-tuning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5203111" y="1673658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407176" y="1673658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786989" y="5124450"/>
            <a:ext cx="4337018" cy="119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303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Decoders</a:t>
            </a:r>
          </a:p>
          <a:p>
            <a:pPr algn="ctr">
              <a:lnSpc>
                <a:spcPts val="3224"/>
              </a:lnSpc>
            </a:pPr>
            <a:endParaRPr lang="en-US" sz="2303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algn="ctr">
              <a:lnSpc>
                <a:spcPts val="3224"/>
              </a:lnSpc>
            </a:pPr>
            <a:endParaRPr lang="en-US" sz="2303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93259" y="6267747"/>
            <a:ext cx="4331066" cy="19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-&gt; Tokenization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-&gt;Token embeddings</a:t>
            </a: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-&gt;Byte pair encoding</a:t>
            </a:r>
          </a:p>
          <a:p>
            <a:pPr algn="ctr">
              <a:lnSpc>
                <a:spcPts val="3220"/>
              </a:lnSpc>
            </a:pPr>
            <a:endParaRPr lang="en-US" sz="2300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algn="ctr">
              <a:lnSpc>
                <a:spcPts val="3220"/>
              </a:lnSpc>
            </a:pPr>
            <a:endParaRPr lang="en-US" sz="2300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975491" y="6267747"/>
            <a:ext cx="4337018" cy="158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-&gt;Masking</a:t>
            </a:r>
          </a:p>
          <a:p>
            <a:pPr algn="l">
              <a:lnSpc>
                <a:spcPts val="3224"/>
              </a:lnSpc>
            </a:pPr>
            <a:r>
              <a:rPr lang="en-US" sz="2303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-&gt;generating the next word token</a:t>
            </a:r>
          </a:p>
          <a:p>
            <a:pPr algn="l">
              <a:lnSpc>
                <a:spcPts val="3224"/>
              </a:lnSpc>
            </a:pPr>
            <a:endParaRPr lang="en-US" sz="2303" b="1">
              <a:solidFill>
                <a:srgbClr val="FFFFF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B9A0A-C242-4BFA-B744-DE89CA17B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" y="0"/>
            <a:ext cx="18240499" cy="10287000"/>
          </a:xfrm>
          <a:prstGeom prst="rect">
            <a:avLst/>
          </a:prstGeom>
        </p:spPr>
      </p:pic>
      <p:sp>
        <p:nvSpPr>
          <p:cNvPr id="4" name="Freeform 32">
            <a:extLst>
              <a:ext uri="{FF2B5EF4-FFF2-40B4-BE49-F238E27FC236}">
                <a16:creationId xmlns:a16="http://schemas.microsoft.com/office/drawing/2014/main" id="{6ABD6F85-9720-4D6F-B749-3C9DF99132E8}"/>
              </a:ext>
            </a:extLst>
          </p:cNvPr>
          <p:cNvSpPr/>
          <p:nvPr/>
        </p:nvSpPr>
        <p:spPr>
          <a:xfrm>
            <a:off x="16535279" y="-495300"/>
            <a:ext cx="1752721" cy="2362200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8514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1923176" cy="5894830"/>
            <a:chOff x="0" y="0"/>
            <a:chExt cx="506515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515" cy="1552548"/>
            </a:xfrm>
            <a:custGeom>
              <a:avLst/>
              <a:gdLst/>
              <a:ahLst/>
              <a:cxnLst/>
              <a:rect l="l" t="t" r="r" b="b"/>
              <a:pathLst>
                <a:path w="506515" h="1552548">
                  <a:moveTo>
                    <a:pt x="237510" y="0"/>
                  </a:moveTo>
                  <a:lnTo>
                    <a:pt x="269006" y="0"/>
                  </a:lnTo>
                  <a:cubicBezTo>
                    <a:pt x="331997" y="0"/>
                    <a:pt x="392409" y="25023"/>
                    <a:pt x="436950" y="69565"/>
                  </a:cubicBezTo>
                  <a:cubicBezTo>
                    <a:pt x="481492" y="114107"/>
                    <a:pt x="506515" y="174518"/>
                    <a:pt x="506515" y="237510"/>
                  </a:cubicBezTo>
                  <a:lnTo>
                    <a:pt x="506515" y="1315038"/>
                  </a:lnTo>
                  <a:cubicBezTo>
                    <a:pt x="506515" y="1378029"/>
                    <a:pt x="481492" y="1438441"/>
                    <a:pt x="436950" y="1482983"/>
                  </a:cubicBezTo>
                  <a:cubicBezTo>
                    <a:pt x="392409" y="1527524"/>
                    <a:pt x="331997" y="1552548"/>
                    <a:pt x="269006" y="1552548"/>
                  </a:cubicBezTo>
                  <a:lnTo>
                    <a:pt x="237510" y="1552548"/>
                  </a:lnTo>
                  <a:cubicBezTo>
                    <a:pt x="174518" y="1552548"/>
                    <a:pt x="114107" y="1527524"/>
                    <a:pt x="69565" y="1482983"/>
                  </a:cubicBezTo>
                  <a:cubicBezTo>
                    <a:pt x="25023" y="1438441"/>
                    <a:pt x="0" y="1378029"/>
                    <a:pt x="0" y="1315038"/>
                  </a:cubicBezTo>
                  <a:lnTo>
                    <a:pt x="0" y="237510"/>
                  </a:lnTo>
                  <a:cubicBezTo>
                    <a:pt x="0" y="174518"/>
                    <a:pt x="25023" y="114107"/>
                    <a:pt x="69565" y="69565"/>
                  </a:cubicBezTo>
                  <a:cubicBezTo>
                    <a:pt x="114107" y="25023"/>
                    <a:pt x="174518" y="0"/>
                    <a:pt x="237510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6515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38191" y="1843654"/>
            <a:ext cx="15121109" cy="8033089"/>
          </a:xfrm>
          <a:custGeom>
            <a:avLst/>
            <a:gdLst/>
            <a:ahLst/>
            <a:cxnLst/>
            <a:rect l="l" t="t" r="r" b="b"/>
            <a:pathLst>
              <a:path w="15121109" h="8033089">
                <a:moveTo>
                  <a:pt x="0" y="0"/>
                </a:moveTo>
                <a:lnTo>
                  <a:pt x="15121109" y="0"/>
                </a:lnTo>
                <a:lnTo>
                  <a:pt x="15121109" y="8033089"/>
                </a:lnTo>
                <a:lnTo>
                  <a:pt x="0" y="8033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73206" y="899282"/>
            <a:ext cx="7710675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Tr</a:t>
            </a:r>
            <a:r>
              <a:rPr lang="en-US" sz="51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aining cost</a:t>
            </a:r>
          </a:p>
        </p:txBody>
      </p:sp>
      <p:sp>
        <p:nvSpPr>
          <p:cNvPr id="9" name="Freeform 9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4983" y="5674291"/>
            <a:ext cx="5650143" cy="3676462"/>
            <a:chOff x="0" y="0"/>
            <a:chExt cx="1488104" cy="968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32565" y="1047314"/>
            <a:ext cx="6654579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LLMs Used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02272" y="4184630"/>
            <a:ext cx="4917769" cy="665701"/>
            <a:chOff x="0" y="0"/>
            <a:chExt cx="1295215" cy="1753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966487" y="6116592"/>
            <a:ext cx="4917769" cy="665701"/>
            <a:chOff x="0" y="0"/>
            <a:chExt cx="1295215" cy="1753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12503" y="2812614"/>
            <a:ext cx="4917769" cy="665701"/>
            <a:chOff x="0" y="0"/>
            <a:chExt cx="1295215" cy="1753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127632" y="4184630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127632" y="612123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27632" y="281261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7252027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574039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146157" y="7993607"/>
            <a:ext cx="4917769" cy="665701"/>
            <a:chOff x="0" y="0"/>
            <a:chExt cx="1295215" cy="1753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307302" y="7998249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39879" y="-30581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505731" y="2882239"/>
            <a:ext cx="4607966" cy="6799863"/>
          </a:xfrm>
          <a:custGeom>
            <a:avLst/>
            <a:gdLst/>
            <a:ahLst/>
            <a:cxnLst/>
            <a:rect l="l" t="t" r="r" b="b"/>
            <a:pathLst>
              <a:path w="4607966" h="6799863">
                <a:moveTo>
                  <a:pt x="0" y="0"/>
                </a:moveTo>
                <a:lnTo>
                  <a:pt x="4607965" y="0"/>
                </a:lnTo>
                <a:lnTo>
                  <a:pt x="4607965" y="6799862"/>
                </a:lnTo>
                <a:lnTo>
                  <a:pt x="0" y="6799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188680" y="4312108"/>
            <a:ext cx="4590969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qwen-2-7b-instruct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FFFFF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52895" y="6244070"/>
            <a:ext cx="4590969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mist</a:t>
            </a:r>
            <a:r>
              <a:rPr lang="en-US" sz="2200" b="1" u="none" strike="noStrik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ral-8b-instruct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b="1" u="none" strike="noStrike">
              <a:solidFill>
                <a:srgbClr val="FFFFF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011230" y="3635357"/>
            <a:ext cx="1020251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Meta Llama 3.1 is generative models in 8B, 70B and 405B sizes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46157" y="2796006"/>
            <a:ext cx="4004274" cy="88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llama-3.1-8b-instruct</a:t>
            </a:r>
          </a:p>
          <a:p>
            <a:pPr algn="ctr">
              <a:lnSpc>
                <a:spcPts val="3524"/>
              </a:lnSpc>
            </a:pPr>
            <a:endParaRPr lang="en-US" sz="2517" b="1">
              <a:solidFill>
                <a:srgbClr val="FFFFF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25280" y="5002730"/>
            <a:ext cx="1018846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Qwen2 base language models and instruction-tuned language models ranging from 0.5 to 72 billion parameters, including a Mixture-of-Experts mode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13776" y="6930050"/>
            <a:ext cx="9453855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state-of-the-art models for local intelligence, on-device computing, and at-the-edge use cases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32565" y="8121085"/>
            <a:ext cx="459096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</a:t>
            </a:r>
            <a:r>
              <a:rPr lang="en-US" sz="2200" b="1" u="none" strike="noStrik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lm-4-9b-chat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93446" y="8807066"/>
            <a:ext cx="1002030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GLM-4-32B-Base-0414 was pre-trained on 15T of high-quality data, including substantial reasoning-type synthetic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4983" y="5674291"/>
            <a:ext cx="5650143" cy="3676462"/>
            <a:chOff x="0" y="0"/>
            <a:chExt cx="1488104" cy="968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95350"/>
            <a:ext cx="8973839" cy="24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Monte Carlo Tree Search (MCTS)</a:t>
            </a:r>
          </a:p>
          <a:p>
            <a:pPr marL="0" lvl="0" indent="0" algn="l">
              <a:lnSpc>
                <a:spcPts val="5969"/>
              </a:lnSpc>
              <a:spcBef>
                <a:spcPct val="0"/>
              </a:spcBef>
            </a:pPr>
            <a:endParaRPr lang="en-US" sz="5000" b="1">
              <a:solidFill>
                <a:srgbClr val="0E2F5F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7252027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74039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04533" y="3159907"/>
            <a:ext cx="4917769" cy="665701"/>
            <a:chOff x="0" y="0"/>
            <a:chExt cx="1295215" cy="1753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19662" y="3159907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17310" y="3143299"/>
            <a:ext cx="4004274" cy="4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Selection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28871" y="3057574"/>
            <a:ext cx="4917769" cy="665701"/>
            <a:chOff x="0" y="0"/>
            <a:chExt cx="1295215" cy="175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144000" y="305757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041649" y="3040966"/>
            <a:ext cx="4004274" cy="4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Expansion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304533" y="4030275"/>
            <a:ext cx="4917769" cy="665701"/>
            <a:chOff x="0" y="0"/>
            <a:chExt cx="1295215" cy="1753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419662" y="4030275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317310" y="4013667"/>
            <a:ext cx="4004274" cy="4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RollOut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28871" y="3927941"/>
            <a:ext cx="4917769" cy="665701"/>
            <a:chOff x="0" y="0"/>
            <a:chExt cx="1295215" cy="1753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144000" y="3927941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041649" y="3911333"/>
            <a:ext cx="4004274" cy="4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BackPropagation</a:t>
            </a:r>
          </a:p>
        </p:txBody>
      </p:sp>
      <p:sp>
        <p:nvSpPr>
          <p:cNvPr id="29" name="Freeform 29"/>
          <p:cNvSpPr/>
          <p:nvPr/>
        </p:nvSpPr>
        <p:spPr>
          <a:xfrm>
            <a:off x="2419662" y="5576917"/>
            <a:ext cx="15535488" cy="3835501"/>
          </a:xfrm>
          <a:custGeom>
            <a:avLst/>
            <a:gdLst/>
            <a:ahLst/>
            <a:cxnLst/>
            <a:rect l="l" t="t" r="r" b="b"/>
            <a:pathLst>
              <a:path w="15535488" h="3835501">
                <a:moveTo>
                  <a:pt x="0" y="0"/>
                </a:moveTo>
                <a:lnTo>
                  <a:pt x="15535488" y="0"/>
                </a:lnTo>
                <a:lnTo>
                  <a:pt x="15535488" y="3835501"/>
                </a:lnTo>
                <a:lnTo>
                  <a:pt x="0" y="3835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239879" y="-160687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8483" y="4130020"/>
            <a:ext cx="11329105" cy="3062447"/>
            <a:chOff x="0" y="0"/>
            <a:chExt cx="2983797" cy="806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3797" cy="806571"/>
            </a:xfrm>
            <a:custGeom>
              <a:avLst/>
              <a:gdLst/>
              <a:ahLst/>
              <a:cxnLst/>
              <a:rect l="l" t="t" r="r" b="b"/>
              <a:pathLst>
                <a:path w="2983797" h="806571">
                  <a:moveTo>
                    <a:pt x="10250" y="0"/>
                  </a:moveTo>
                  <a:lnTo>
                    <a:pt x="2973547" y="0"/>
                  </a:lnTo>
                  <a:cubicBezTo>
                    <a:pt x="2979208" y="0"/>
                    <a:pt x="2983797" y="4589"/>
                    <a:pt x="2983797" y="10250"/>
                  </a:cubicBezTo>
                  <a:lnTo>
                    <a:pt x="2983797" y="796320"/>
                  </a:lnTo>
                  <a:cubicBezTo>
                    <a:pt x="2983797" y="799039"/>
                    <a:pt x="2982717" y="801646"/>
                    <a:pt x="2980795" y="803568"/>
                  </a:cubicBezTo>
                  <a:cubicBezTo>
                    <a:pt x="2978872" y="805491"/>
                    <a:pt x="2976265" y="806571"/>
                    <a:pt x="2973547" y="806571"/>
                  </a:cubicBezTo>
                  <a:lnTo>
                    <a:pt x="10250" y="806571"/>
                  </a:lnTo>
                  <a:cubicBezTo>
                    <a:pt x="4589" y="806571"/>
                    <a:pt x="0" y="801981"/>
                    <a:pt x="0" y="796320"/>
                  </a:cubicBezTo>
                  <a:lnTo>
                    <a:pt x="0" y="10250"/>
                  </a:lnTo>
                  <a:cubicBezTo>
                    <a:pt x="0" y="7532"/>
                    <a:pt x="1080" y="4925"/>
                    <a:pt x="3002" y="3002"/>
                  </a:cubicBezTo>
                  <a:cubicBezTo>
                    <a:pt x="4925" y="1080"/>
                    <a:pt x="7532" y="0"/>
                    <a:pt x="10250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83797" cy="854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66333" y="4937522"/>
            <a:ext cx="4048806" cy="665701"/>
            <a:chOff x="0" y="0"/>
            <a:chExt cx="1066352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10494" y="4927997"/>
            <a:ext cx="4048806" cy="665701"/>
            <a:chOff x="0" y="0"/>
            <a:chExt cx="1066352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454614" y="3461977"/>
            <a:ext cx="12145606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554785" y="3762036"/>
            <a:ext cx="890951" cy="8909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808471" y="3719152"/>
            <a:ext cx="890951" cy="8909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10805367" y="4012618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5049528" y="3969734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43241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0" y="-53450"/>
            <a:ext cx="7118483" cy="10287000"/>
            <a:chOff x="0" y="0"/>
            <a:chExt cx="1102839" cy="1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2839" cy="1593725"/>
            </a:xfrm>
            <a:custGeom>
              <a:avLst/>
              <a:gdLst/>
              <a:ahLst/>
              <a:cxnLst/>
              <a:rect l="l" t="t" r="r" b="b"/>
              <a:pathLst>
                <a:path w="1102839" h="1593725">
                  <a:moveTo>
                    <a:pt x="0" y="0"/>
                  </a:moveTo>
                  <a:lnTo>
                    <a:pt x="1102839" y="0"/>
                  </a:lnTo>
                  <a:lnTo>
                    <a:pt x="110283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3011" r="-3011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16032840" y="887921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047074" y="1194967"/>
            <a:ext cx="7838517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Algorithm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39987" y="5078051"/>
            <a:ext cx="3920547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Sub Questions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30043" y="5051950"/>
            <a:ext cx="3209709" cy="37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Sub answers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122010" y="-176694"/>
            <a:ext cx="3048121" cy="3048121"/>
          </a:xfrm>
          <a:custGeom>
            <a:avLst/>
            <a:gdLst/>
            <a:ahLst/>
            <a:cxnLst/>
            <a:rect l="l" t="t" r="r" b="b"/>
            <a:pathLst>
              <a:path w="3048121" h="3048121">
                <a:moveTo>
                  <a:pt x="0" y="0"/>
                </a:moveTo>
                <a:lnTo>
                  <a:pt x="3048121" y="0"/>
                </a:lnTo>
                <a:lnTo>
                  <a:pt x="3048121" y="3048121"/>
                </a:lnTo>
                <a:lnTo>
                  <a:pt x="0" y="3048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469</Words>
  <Application>Microsoft Office PowerPoint</Application>
  <PresentationFormat>Custom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Kitsch Display Bold</vt:lpstr>
      <vt:lpstr>Calibri</vt:lpstr>
      <vt:lpstr>Akzidenz-Grotesk Heavy</vt:lpstr>
      <vt:lpstr>Aileron Bold</vt:lpstr>
      <vt:lpstr>Barlow Condensed Heavy</vt:lpstr>
      <vt:lpstr>Playfair Display Bold</vt:lpstr>
      <vt:lpstr>Aileron Heavy</vt:lpstr>
      <vt:lpstr>Aileron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Group4-presentation</dc:title>
  <cp:lastModifiedBy>Madhusudhan  Swargam</cp:lastModifiedBy>
  <cp:revision>9</cp:revision>
  <dcterms:created xsi:type="dcterms:W3CDTF">2006-08-16T00:00:00Z</dcterms:created>
  <dcterms:modified xsi:type="dcterms:W3CDTF">2025-04-23T18:11:25Z</dcterms:modified>
  <dc:identifier>DAGkwjUooz4</dc:identifier>
</cp:coreProperties>
</file>